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4"/>
  </p:sldMasterIdLst>
  <p:sldIdLst>
    <p:sldId id="256" r:id="rId5"/>
    <p:sldId id="257" r:id="rId6"/>
    <p:sldId id="258" r:id="rId7"/>
    <p:sldId id="259" r:id="rId8"/>
    <p:sldId id="260" r:id="rId9"/>
    <p:sldId id="261" r:id="rId10"/>
    <p:sldId id="262" r:id="rId11"/>
    <p:sldId id="263" r:id="rId12"/>
    <p:sldId id="265" r:id="rId13"/>
    <p:sldId id="266" r:id="rId14"/>
    <p:sldId id="267" r:id="rId15"/>
    <p:sldId id="268" r:id="rId16"/>
    <p:sldId id="269"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6C3787-614A-FE60-6DA9-78ED02FB9D0E}" v="4274" dt="2021-04-26T05:02:15.738"/>
    <p1510:client id="{C6C98B82-041E-B44A-1EC8-75F30FC4B288}" v="641" dt="2021-05-03T05:21:30.720"/>
    <p1510:client id="{D84F58F3-F21E-53DC-1961-538B954EC690}" v="1015" dt="2021-05-10T04:39:19.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6/27/2021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10585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465347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421585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0199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48413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64238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8362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6024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15896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691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6/27/2021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5759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6/27/2021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278982803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21">
            <a:extLst>
              <a:ext uri="{FF2B5EF4-FFF2-40B4-BE49-F238E27FC236}">
                <a16:creationId xmlns:a16="http://schemas.microsoft.com/office/drawing/2014/main" id="{A51D536C-693D-4911-B3E3-277E6CA0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3">
            <a:extLst>
              <a:ext uri="{FF2B5EF4-FFF2-40B4-BE49-F238E27FC236}">
                <a16:creationId xmlns:a16="http://schemas.microsoft.com/office/drawing/2014/main" id="{CDACC7FC-0DA0-46D9-BEDF-149E4AB32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E9C0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a:extLst>
              <a:ext uri="{FF2B5EF4-FFF2-40B4-BE49-F238E27FC236}">
                <a16:creationId xmlns:a16="http://schemas.microsoft.com/office/drawing/2014/main" id="{07849B98-70CB-4BBE-8F72-76FC6CCAAF06}"/>
              </a:ext>
            </a:extLst>
          </p:cNvPr>
          <p:cNvPicPr>
            <a:picLocks noChangeAspect="1"/>
          </p:cNvPicPr>
          <p:nvPr/>
        </p:nvPicPr>
        <p:blipFill rotWithShape="1">
          <a:blip r:embed="rId2">
            <a:duotone>
              <a:schemeClr val="accent1">
                <a:shade val="45000"/>
                <a:satMod val="135000"/>
              </a:schemeClr>
              <a:prstClr val="white"/>
            </a:duotone>
            <a:alphaModFix amt="40000"/>
          </a:blip>
          <a:srcRect b="15730"/>
          <a:stretch/>
        </p:blipFill>
        <p:spPr>
          <a:xfrm>
            <a:off x="20" y="10"/>
            <a:ext cx="12191980" cy="6857990"/>
          </a:xfrm>
          <a:prstGeom prst="rect">
            <a:avLst/>
          </a:prstGeom>
        </p:spPr>
      </p:pic>
      <p:sp>
        <p:nvSpPr>
          <p:cNvPr id="2" name="Titel 1"/>
          <p:cNvSpPr>
            <a:spLocks noGrp="1"/>
          </p:cNvSpPr>
          <p:nvPr>
            <p:ph type="ctrTitle"/>
          </p:nvPr>
        </p:nvSpPr>
        <p:spPr>
          <a:xfrm>
            <a:off x="841248" y="448056"/>
            <a:ext cx="10512552" cy="4069080"/>
          </a:xfrm>
        </p:spPr>
        <p:txBody>
          <a:bodyPr>
            <a:normAutofit/>
          </a:bodyPr>
          <a:lstStyle/>
          <a:p>
            <a:r>
              <a:rPr lang="en-US">
                <a:cs typeface="Calibri Light"/>
              </a:rPr>
              <a:t>Små fællesskabende aktiviteter for 1.c</a:t>
            </a:r>
          </a:p>
        </p:txBody>
      </p:sp>
      <p:sp>
        <p:nvSpPr>
          <p:cNvPr id="21" name="Rectangle 6">
            <a:extLst>
              <a:ext uri="{FF2B5EF4-FFF2-40B4-BE49-F238E27FC236}">
                <a16:creationId xmlns:a16="http://schemas.microsoft.com/office/drawing/2014/main" id="{1886631C-CD62-4E60-A5E7-767EEAEB4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49426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a:t>klappeleg</a:t>
            </a:r>
            <a:endParaRPr lang="da-DK" sz="6000"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Vi står i rundkreds. En detektiv går udenfor døren. Alle andre klapper i takt. En elev er </a:t>
            </a:r>
            <a:r>
              <a:rPr lang="da-DK" sz="2000"/>
              <a:t>"klappemester" - kun han eller hun må ændre rytmen. Detektiven skal finde ud af, hvem klappemesteren er. </a:t>
            </a:r>
            <a:endParaRPr lang="da-DK"/>
          </a:p>
          <a:p>
            <a:pPr marL="0" indent="0">
              <a:lnSpc>
                <a:spcPct val="100000"/>
              </a:lnSpc>
              <a:buNone/>
            </a:pPr>
            <a:endParaRPr lang="da-DK" sz="2000" dirty="0"/>
          </a:p>
          <a:p>
            <a:pPr marL="0" indent="0">
              <a:lnSpc>
                <a:spcPct val="100000"/>
              </a:lnSpc>
              <a:buNone/>
            </a:pPr>
            <a:r>
              <a:rPr lang="da-DK" sz="2000"/>
              <a:t>VI ØVER OS I:</a:t>
            </a:r>
            <a:endParaRPr lang="da-DK" sz="2000" dirty="0"/>
          </a:p>
          <a:p>
            <a:pPr marL="0" indent="0">
              <a:lnSpc>
                <a:spcPct val="100000"/>
              </a:lnSpc>
              <a:buNone/>
            </a:pPr>
            <a:r>
              <a:rPr lang="da-DK" sz="2000"/>
              <a:t>* samarbejde</a:t>
            </a:r>
            <a:endParaRPr lang="da-DK" sz="2000" dirty="0"/>
          </a:p>
          <a:p>
            <a:pPr marL="0" indent="0">
              <a:lnSpc>
                <a:spcPct val="100000"/>
              </a:lnSpc>
              <a:buNone/>
            </a:pPr>
            <a:r>
              <a:rPr lang="da-DK" sz="2000"/>
              <a:t>* følge regler</a:t>
            </a:r>
            <a:endParaRPr lang="da-DK" sz="2000" dirty="0"/>
          </a:p>
          <a:p>
            <a:pPr marL="0" indent="0">
              <a:lnSpc>
                <a:spcPct val="100000"/>
              </a:lnSpc>
              <a:buNone/>
            </a:pPr>
            <a:r>
              <a:rPr lang="da-DK" sz="2000"/>
              <a:t>* opmærksomhed på andre</a:t>
            </a:r>
            <a:endParaRPr lang="da-DK" sz="2000" dirty="0"/>
          </a:p>
          <a:p>
            <a:pPr marL="0" indent="0">
              <a:lnSpc>
                <a:spcPct val="100000"/>
              </a:lnSpc>
              <a:buNone/>
            </a:pPr>
            <a:endParaRPr lang="da-DK" sz="2000" dirty="0"/>
          </a:p>
          <a:p>
            <a:pPr marL="0" indent="0">
              <a:lnSpc>
                <a:spcPct val="100000"/>
              </a:lnSpc>
              <a:buNone/>
            </a:pPr>
            <a:endParaRPr lang="da-DK" sz="2000" dirty="0"/>
          </a:p>
        </p:txBody>
      </p:sp>
    </p:spTree>
    <p:extLst>
      <p:ext uri="{BB962C8B-B14F-4D97-AF65-F5344CB8AC3E}">
        <p14:creationId xmlns:p14="http://schemas.microsoft.com/office/powerpoint/2010/main" val="3876146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a:t>ude af balance</a:t>
            </a:r>
            <a:endParaRPr lang="da-DK" sz="6000"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Stå overfor din makker med hhv højre og venstre fod fremme. Fødderne skal røre hinanden. Tag </a:t>
            </a:r>
            <a:r>
              <a:rPr lang="da-DK" sz="2000"/>
              <a:t>fat i hinandens hånd (samme som fod). Bring hinanden ud af balance. Den, som først falder eller løfter en fod, har tabt.</a:t>
            </a:r>
            <a:endParaRPr lang="da-DK" sz="2000" dirty="0"/>
          </a:p>
          <a:p>
            <a:pPr marL="0" indent="0">
              <a:lnSpc>
                <a:spcPct val="100000"/>
              </a:lnSpc>
              <a:buNone/>
            </a:pPr>
            <a:endParaRPr lang="da-DK" sz="2000" dirty="0"/>
          </a:p>
          <a:p>
            <a:pPr marL="0" indent="0">
              <a:lnSpc>
                <a:spcPct val="100000"/>
              </a:lnSpc>
              <a:buNone/>
            </a:pPr>
            <a:r>
              <a:rPr lang="da-DK" sz="2000"/>
              <a:t>VI ØVER OS I:</a:t>
            </a:r>
            <a:endParaRPr lang="da-DK" sz="2000" dirty="0"/>
          </a:p>
          <a:p>
            <a:pPr marL="0" indent="0">
              <a:lnSpc>
                <a:spcPct val="100000"/>
              </a:lnSpc>
              <a:buNone/>
            </a:pPr>
            <a:r>
              <a:rPr lang="da-DK" sz="2000"/>
              <a:t>* tab og vind</a:t>
            </a:r>
            <a:endParaRPr lang="da-DK" sz="2000" dirty="0"/>
          </a:p>
          <a:p>
            <a:pPr marL="0" indent="0">
              <a:lnSpc>
                <a:spcPct val="100000"/>
              </a:lnSpc>
              <a:buNone/>
            </a:pPr>
            <a:r>
              <a:rPr lang="da-DK" sz="2000"/>
              <a:t>* berøring</a:t>
            </a:r>
            <a:endParaRPr lang="da-DK" sz="2000" dirty="0"/>
          </a:p>
          <a:p>
            <a:pPr marL="0" indent="0">
              <a:lnSpc>
                <a:spcPct val="100000"/>
              </a:lnSpc>
              <a:buNone/>
            </a:pPr>
            <a:r>
              <a:rPr lang="da-DK" sz="2000"/>
              <a:t>* at grine (af os selv og hinanden)</a:t>
            </a:r>
            <a:endParaRPr lang="da-DK" sz="2000" dirty="0"/>
          </a:p>
        </p:txBody>
      </p:sp>
    </p:spTree>
    <p:extLst>
      <p:ext uri="{BB962C8B-B14F-4D97-AF65-F5344CB8AC3E}">
        <p14:creationId xmlns:p14="http://schemas.microsoft.com/office/powerpoint/2010/main" val="2881997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a:t>bytte navn</a:t>
            </a:r>
            <a:endParaRPr lang="da-DK" sz="6000"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Gå rundt imellem hinanden. Når du måder en klassekammerat, skal du sige dit navn og han/hun siger sit. I bytter navn. Næste gang du møder en, skal du sige "dit nye navn" og bytte igen, indtil </a:t>
            </a:r>
            <a:r>
              <a:rPr lang="da-DK" sz="2000"/>
              <a:t>du får dit gamle navn tilbage igen.</a:t>
            </a:r>
            <a:endParaRPr lang="da-DK" sz="2000" dirty="0"/>
          </a:p>
          <a:p>
            <a:pPr marL="0" indent="0">
              <a:lnSpc>
                <a:spcPct val="100000"/>
              </a:lnSpc>
              <a:buNone/>
            </a:pPr>
            <a:endParaRPr lang="da-DK" sz="2000" dirty="0"/>
          </a:p>
          <a:p>
            <a:pPr marL="0" indent="0">
              <a:lnSpc>
                <a:spcPct val="100000"/>
              </a:lnSpc>
              <a:buNone/>
            </a:pPr>
            <a:r>
              <a:rPr lang="da-DK" sz="2000"/>
              <a:t>VI ØVER OS I:</a:t>
            </a:r>
            <a:endParaRPr lang="da-DK" sz="2000" dirty="0"/>
          </a:p>
          <a:p>
            <a:pPr marL="0" indent="0">
              <a:lnSpc>
                <a:spcPct val="100000"/>
              </a:lnSpc>
              <a:buNone/>
            </a:pPr>
            <a:r>
              <a:rPr lang="da-DK" sz="2000"/>
              <a:t>* at huske</a:t>
            </a:r>
            <a:endParaRPr lang="da-DK" sz="2000" dirty="0"/>
          </a:p>
          <a:p>
            <a:pPr marL="0" indent="0">
              <a:lnSpc>
                <a:spcPct val="100000"/>
              </a:lnSpc>
              <a:buNone/>
            </a:pPr>
            <a:r>
              <a:rPr lang="da-DK" sz="2000"/>
              <a:t>* at holde fokus på opgaven</a:t>
            </a:r>
            <a:endParaRPr lang="da-DK" sz="2000" dirty="0"/>
          </a:p>
        </p:txBody>
      </p:sp>
    </p:spTree>
    <p:extLst>
      <p:ext uri="{BB962C8B-B14F-4D97-AF65-F5344CB8AC3E}">
        <p14:creationId xmlns:p14="http://schemas.microsoft.com/office/powerpoint/2010/main" val="370739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a:t>hoppeøvelse</a:t>
            </a:r>
            <a:endParaRPr lang="da-DK" sz="6000"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a:t>Alle står i rundkreds. Øvelsen går ud på, at alle skal hoppe samtidig, men ingen må sige noget. </a:t>
            </a:r>
            <a:endParaRPr lang="da-DK" sz="2000" dirty="0"/>
          </a:p>
          <a:p>
            <a:pPr marL="0" indent="0">
              <a:lnSpc>
                <a:spcPct val="100000"/>
              </a:lnSpc>
              <a:buNone/>
            </a:pPr>
            <a:endParaRPr lang="da-DK" sz="2000" dirty="0"/>
          </a:p>
          <a:p>
            <a:pPr marL="0" indent="0">
              <a:lnSpc>
                <a:spcPct val="100000"/>
              </a:lnSpc>
              <a:buNone/>
            </a:pPr>
            <a:r>
              <a:rPr lang="da-DK" sz="2000"/>
              <a:t>VI ØVER OS I:</a:t>
            </a:r>
            <a:endParaRPr lang="da-DK" sz="2000" dirty="0"/>
          </a:p>
          <a:p>
            <a:pPr marL="0" indent="0">
              <a:lnSpc>
                <a:spcPct val="100000"/>
              </a:lnSpc>
              <a:buNone/>
            </a:pPr>
            <a:r>
              <a:rPr lang="da-DK" sz="2000"/>
              <a:t>* opmærksomhed på andre</a:t>
            </a:r>
            <a:endParaRPr lang="da-DK" sz="2000" dirty="0"/>
          </a:p>
          <a:p>
            <a:pPr marL="0" indent="0">
              <a:lnSpc>
                <a:spcPct val="100000"/>
              </a:lnSpc>
              <a:buNone/>
            </a:pPr>
            <a:r>
              <a:rPr lang="da-DK" sz="2000"/>
              <a:t>* fokus</a:t>
            </a:r>
          </a:p>
          <a:p>
            <a:pPr marL="0" indent="0">
              <a:lnSpc>
                <a:spcPct val="100000"/>
              </a:lnSpc>
              <a:buNone/>
            </a:pPr>
            <a:r>
              <a:rPr lang="da-DK" sz="2000"/>
              <a:t>* samarbejde</a:t>
            </a:r>
            <a:endParaRPr lang="da-DK" sz="2000" dirty="0"/>
          </a:p>
        </p:txBody>
      </p:sp>
    </p:spTree>
    <p:extLst>
      <p:ext uri="{BB962C8B-B14F-4D97-AF65-F5344CB8AC3E}">
        <p14:creationId xmlns:p14="http://schemas.microsoft.com/office/powerpoint/2010/main" val="412687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De to tunger</a:t>
            </a:r>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r>
              <a:rPr lang="da-DK" sz="2000" dirty="0"/>
              <a:t>To tunger tegnes på to store stykker papir. </a:t>
            </a:r>
            <a:endParaRPr lang="da-DK" dirty="0"/>
          </a:p>
          <a:p>
            <a:pPr marL="0" indent="0">
              <a:lnSpc>
                <a:spcPct val="100000"/>
              </a:lnSpc>
              <a:buNone/>
            </a:pPr>
            <a:r>
              <a:rPr lang="da-DK" sz="2000" dirty="0"/>
              <a:t>Tal om, hvilke ord, man bliver ked af at høre. De skrives på den ene tunge.</a:t>
            </a:r>
          </a:p>
          <a:p>
            <a:pPr marL="0" indent="0">
              <a:lnSpc>
                <a:spcPct val="100000"/>
              </a:lnSpc>
              <a:buNone/>
            </a:pPr>
            <a:r>
              <a:rPr lang="da-DK" sz="2000" dirty="0"/>
              <a:t>Tal om, hvilke ord, man bliver glad for at høre. De skrives på den anden tunge. </a:t>
            </a:r>
          </a:p>
          <a:p>
            <a:pPr marL="0" indent="0">
              <a:lnSpc>
                <a:spcPct val="100000"/>
              </a:lnSpc>
              <a:buNone/>
            </a:pPr>
            <a:r>
              <a:rPr lang="da-DK" sz="2000" dirty="0"/>
              <a:t>Hæng de to tunger op.</a:t>
            </a:r>
          </a:p>
          <a:p>
            <a:pPr marL="0" indent="0">
              <a:lnSpc>
                <a:spcPct val="100000"/>
              </a:lnSpc>
              <a:buNone/>
            </a:pPr>
            <a:endParaRPr lang="da-DK" sz="2000" dirty="0"/>
          </a:p>
          <a:p>
            <a:pPr marL="0" indent="0">
              <a:lnSpc>
                <a:spcPct val="100000"/>
              </a:lnSpc>
              <a:buNone/>
            </a:pPr>
            <a:r>
              <a:rPr lang="da-DK" sz="2000" dirty="0"/>
              <a:t>OPMÆRKSOMHED PÅ:</a:t>
            </a:r>
          </a:p>
          <a:p>
            <a:pPr marL="0" indent="0">
              <a:lnSpc>
                <a:spcPct val="100000"/>
              </a:lnSpc>
              <a:buNone/>
            </a:pPr>
            <a:r>
              <a:rPr lang="da-DK" sz="2000" dirty="0"/>
              <a:t>* vend løbende tilbage til klassens to tunger </a:t>
            </a:r>
            <a:br>
              <a:rPr lang="da-DK" sz="2000" dirty="0"/>
            </a:br>
            <a:r>
              <a:rPr lang="da-DK" sz="2000" dirty="0"/>
              <a:t>* ord kan gøre os kede af det, og ord kan gøre os glade. Hvad skal vi øve os på?</a:t>
            </a:r>
            <a:br>
              <a:rPr lang="da-DK" sz="2000" dirty="0"/>
            </a:br>
            <a:endParaRPr lang="da-DK" sz="2000" dirty="0"/>
          </a:p>
          <a:p>
            <a:pPr marL="0" indent="0">
              <a:lnSpc>
                <a:spcPct val="100000"/>
              </a:lnSpc>
              <a:buNone/>
            </a:pPr>
            <a:r>
              <a:rPr lang="da-DK" sz="2000" dirty="0"/>
              <a:t>* ords betydning for andre børn. Ord kan gribe ind i en hel dag og gøre en dag dum/dårlig. </a:t>
            </a:r>
            <a:br>
              <a:rPr lang="da-DK" sz="2000" dirty="0"/>
            </a:br>
            <a:r>
              <a:rPr lang="da-DK" sz="2000" dirty="0"/>
              <a:t>* Vi har ansvar for at give hinanden gode dage.</a:t>
            </a:r>
          </a:p>
          <a:p>
            <a:pPr marL="0" indent="0">
              <a:lnSpc>
                <a:spcPct val="100000"/>
              </a:lnSpc>
              <a:buNone/>
            </a:pPr>
            <a:endParaRPr lang="da-DK" sz="2000" dirty="0"/>
          </a:p>
        </p:txBody>
      </p:sp>
    </p:spTree>
    <p:extLst>
      <p:ext uri="{BB962C8B-B14F-4D97-AF65-F5344CB8AC3E}">
        <p14:creationId xmlns:p14="http://schemas.microsoft.com/office/powerpoint/2010/main" val="249343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a:t>Drama-øvelse</a:t>
            </a:r>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Halvdelen af klassen</a:t>
            </a:r>
          </a:p>
          <a:p>
            <a:pPr marL="0" indent="0">
              <a:lnSpc>
                <a:spcPct val="100000"/>
              </a:lnSpc>
              <a:buNone/>
            </a:pPr>
            <a:endParaRPr lang="da-DK" sz="2000"/>
          </a:p>
          <a:p>
            <a:pPr marL="0" indent="0">
              <a:lnSpc>
                <a:spcPct val="100000"/>
              </a:lnSpc>
              <a:buNone/>
            </a:pPr>
            <a:r>
              <a:rPr lang="da-DK" sz="2000" dirty="0"/>
              <a:t>Halvdelen af gruppen går udenfor døren og venter.</a:t>
            </a:r>
          </a:p>
          <a:p>
            <a:pPr marL="0" indent="0">
              <a:lnSpc>
                <a:spcPct val="100000"/>
              </a:lnSpc>
              <a:buNone/>
            </a:pPr>
            <a:r>
              <a:rPr lang="da-DK" sz="2000" dirty="0"/>
              <a:t>De andre skal blive enige om en ting, de vil mime.</a:t>
            </a:r>
          </a:p>
          <a:p>
            <a:pPr marL="0" indent="0">
              <a:lnSpc>
                <a:spcPct val="100000"/>
              </a:lnSpc>
              <a:buNone/>
            </a:pPr>
            <a:r>
              <a:rPr lang="da-DK" sz="2000" dirty="0"/>
              <a:t>De andre kommer ind og skal gætte</a:t>
            </a:r>
          </a:p>
          <a:p>
            <a:pPr marL="0" indent="0">
              <a:lnSpc>
                <a:spcPct val="100000"/>
              </a:lnSpc>
              <a:buNone/>
            </a:pPr>
            <a:endParaRPr lang="da-DK" sz="2000"/>
          </a:p>
          <a:p>
            <a:pPr marL="0" indent="0">
              <a:lnSpc>
                <a:spcPct val="100000"/>
              </a:lnSpc>
              <a:buNone/>
            </a:pPr>
            <a:r>
              <a:rPr lang="da-DK" sz="2000" dirty="0"/>
              <a:t>OPMÆRKSOMHED PÅ:</a:t>
            </a:r>
          </a:p>
          <a:p>
            <a:pPr marL="0" indent="0">
              <a:lnSpc>
                <a:spcPct val="100000"/>
              </a:lnSpc>
              <a:buNone/>
            </a:pPr>
            <a:r>
              <a:rPr lang="da-DK" sz="2000" dirty="0"/>
              <a:t>* Hvordan opfører man sig, når man venter udenfor døren?</a:t>
            </a:r>
          </a:p>
          <a:p>
            <a:pPr marL="0" indent="0">
              <a:lnSpc>
                <a:spcPct val="100000"/>
              </a:lnSpc>
              <a:buNone/>
            </a:pPr>
            <a:r>
              <a:rPr lang="da-DK" sz="2000" dirty="0"/>
              <a:t>* Hvordan opfører man sig, når man er et publikum?</a:t>
            </a:r>
          </a:p>
          <a:p>
            <a:pPr marL="0" indent="0">
              <a:lnSpc>
                <a:spcPct val="100000"/>
              </a:lnSpc>
              <a:buNone/>
            </a:pPr>
            <a:r>
              <a:rPr lang="da-DK" sz="2000" dirty="0"/>
              <a:t>* Skuespillerne står i FRYS, indtil alle publikum sidder på en skammel</a:t>
            </a:r>
          </a:p>
          <a:p>
            <a:pPr marL="0" indent="0">
              <a:lnSpc>
                <a:spcPct val="100000"/>
              </a:lnSpc>
              <a:buNone/>
            </a:pPr>
            <a:r>
              <a:rPr lang="da-DK" sz="2000" dirty="0"/>
              <a:t>* Hvis man ikke hurtigt kan blive enige, så bestemmer den voksne</a:t>
            </a:r>
          </a:p>
          <a:p>
            <a:pPr marL="0" indent="0">
              <a:lnSpc>
                <a:spcPct val="100000"/>
              </a:lnSpc>
              <a:buNone/>
            </a:pPr>
            <a:r>
              <a:rPr lang="da-DK" sz="2000" dirty="0"/>
              <a:t>* Den ting, som skal gættes, skal kunne gættes af alle. Den må ikke være for specifik.</a:t>
            </a:r>
          </a:p>
        </p:txBody>
      </p:sp>
    </p:spTree>
    <p:extLst>
      <p:ext uri="{BB962C8B-B14F-4D97-AF65-F5344CB8AC3E}">
        <p14:creationId xmlns:p14="http://schemas.microsoft.com/office/powerpoint/2010/main" val="3716765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3+2+1</a:t>
            </a:r>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Halvdelen af klassen</a:t>
            </a:r>
          </a:p>
          <a:p>
            <a:pPr marL="0" indent="0">
              <a:lnSpc>
                <a:spcPct val="100000"/>
              </a:lnSpc>
              <a:buNone/>
            </a:pPr>
            <a:endParaRPr lang="da-DK" sz="2000"/>
          </a:p>
          <a:p>
            <a:pPr marL="0" indent="0">
              <a:lnSpc>
                <a:spcPct val="100000"/>
              </a:lnSpc>
              <a:buNone/>
            </a:pPr>
            <a:r>
              <a:rPr lang="da-DK" sz="2000" dirty="0"/>
              <a:t>Den voksne siger et antal plusstykker, som til sammen giver det samlede antal børn.</a:t>
            </a:r>
            <a:endParaRPr lang="da-DK" dirty="0"/>
          </a:p>
          <a:p>
            <a:pPr marL="0" indent="0">
              <a:lnSpc>
                <a:spcPct val="100000"/>
              </a:lnSpc>
              <a:buNone/>
            </a:pPr>
            <a:r>
              <a:rPr lang="da-DK" sz="2000" dirty="0"/>
              <a:t>Børnene skal – uden at sige noget – finde sammen i de angivne mængder. </a:t>
            </a:r>
          </a:p>
          <a:p>
            <a:pPr marL="0" indent="0">
              <a:lnSpc>
                <a:spcPct val="100000"/>
              </a:lnSpc>
              <a:buNone/>
            </a:pPr>
            <a:endParaRPr lang="da-DK" sz="2000"/>
          </a:p>
          <a:p>
            <a:pPr marL="0" indent="0">
              <a:lnSpc>
                <a:spcPct val="100000"/>
              </a:lnSpc>
              <a:buNone/>
            </a:pPr>
            <a:r>
              <a:rPr lang="da-DK" sz="2000" dirty="0"/>
              <a:t>OPMÆRKSOMHED PÅ:</a:t>
            </a:r>
          </a:p>
          <a:p>
            <a:pPr marL="0" indent="0">
              <a:lnSpc>
                <a:spcPct val="100000"/>
              </a:lnSpc>
              <a:buNone/>
            </a:pPr>
            <a:r>
              <a:rPr lang="da-DK" sz="2000" dirty="0"/>
              <a:t>* Er opgaven løst, når den enkelte er kommet i en gruppe?</a:t>
            </a:r>
            <a:br>
              <a:rPr lang="da-DK" sz="2000" dirty="0"/>
            </a:br>
            <a:r>
              <a:rPr lang="da-DK" sz="2000" dirty="0"/>
              <a:t>* Opmærksomhed på alle. Opgaven kan ikke løses, før man har set på, hvilke mængder der ER lavet, og hvilke der mangler</a:t>
            </a:r>
          </a:p>
          <a:p>
            <a:pPr marL="0" indent="0">
              <a:lnSpc>
                <a:spcPct val="100000"/>
              </a:lnSpc>
              <a:buNone/>
            </a:pPr>
            <a:r>
              <a:rPr lang="da-DK" sz="2000" dirty="0"/>
              <a:t>* Viljen til at give slip på sit eget ønske for fællesskabets skyld</a:t>
            </a:r>
          </a:p>
        </p:txBody>
      </p:sp>
    </p:spTree>
    <p:extLst>
      <p:ext uri="{BB962C8B-B14F-4D97-AF65-F5344CB8AC3E}">
        <p14:creationId xmlns:p14="http://schemas.microsoft.com/office/powerpoint/2010/main" val="183666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tænk på en ting</a:t>
            </a:r>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Halvdelen af klassen</a:t>
            </a:r>
          </a:p>
          <a:p>
            <a:pPr marL="0" indent="0">
              <a:lnSpc>
                <a:spcPct val="100000"/>
              </a:lnSpc>
              <a:buNone/>
            </a:pPr>
            <a:endParaRPr lang="da-DK" sz="2000"/>
          </a:p>
          <a:p>
            <a:pPr marL="0" indent="0">
              <a:lnSpc>
                <a:spcPct val="100000"/>
              </a:lnSpc>
              <a:buNone/>
            </a:pPr>
            <a:r>
              <a:rPr lang="da-DK" sz="2000" dirty="0"/>
              <a:t>Alle sidder i en rundkreds. Den voksne siger:</a:t>
            </a:r>
            <a:endParaRPr lang="da-DK" dirty="0"/>
          </a:p>
          <a:p>
            <a:pPr marL="0" indent="0">
              <a:lnSpc>
                <a:spcPct val="100000"/>
              </a:lnSpc>
              <a:buNone/>
            </a:pPr>
            <a:r>
              <a:rPr lang="da-DK" sz="2000" dirty="0"/>
              <a:t>"Om lidt siger jeg noget til jer, som I skal tænke på. I skal være helt stille og tænke i 15 sekunder med lukkede øjne. Når jeg siger til, skal I efter tur sige, hvad I har tænkt på."</a:t>
            </a:r>
            <a:endParaRPr lang="da-DK" dirty="0"/>
          </a:p>
          <a:p>
            <a:pPr marL="0" indent="0">
              <a:lnSpc>
                <a:spcPct val="100000"/>
              </a:lnSpc>
              <a:buNone/>
            </a:pPr>
            <a:r>
              <a:rPr lang="da-DK" sz="2000" dirty="0"/>
              <a:t>: livret, yndlingsdyr, yndlingsfarve, bedste frikvartersleg, bedste sted på skolen </a:t>
            </a:r>
            <a:r>
              <a:rPr lang="da-DK" sz="2000" dirty="0" err="1"/>
              <a:t>osv</a:t>
            </a:r>
          </a:p>
          <a:p>
            <a:pPr marL="0" indent="0">
              <a:lnSpc>
                <a:spcPct val="100000"/>
              </a:lnSpc>
              <a:buNone/>
            </a:pPr>
            <a:endParaRPr lang="da-DK" sz="2000"/>
          </a:p>
          <a:p>
            <a:pPr marL="0" indent="0">
              <a:lnSpc>
                <a:spcPct val="100000"/>
              </a:lnSpc>
              <a:buNone/>
            </a:pPr>
            <a:r>
              <a:rPr lang="da-DK" sz="2000" dirty="0"/>
              <a:t>OPMÆRKSOMHED PÅ:</a:t>
            </a:r>
          </a:p>
          <a:p>
            <a:pPr marL="0" indent="0">
              <a:lnSpc>
                <a:spcPct val="100000"/>
              </a:lnSpc>
              <a:buNone/>
            </a:pPr>
            <a:r>
              <a:rPr lang="da-DK" sz="2000" dirty="0"/>
              <a:t>* at vente på tur</a:t>
            </a:r>
          </a:p>
          <a:p>
            <a:pPr marL="0" indent="0">
              <a:lnSpc>
                <a:spcPct val="100000"/>
              </a:lnSpc>
              <a:buNone/>
            </a:pPr>
            <a:r>
              <a:rPr lang="da-DK" sz="2000" dirty="0"/>
              <a:t>* at lytte opmærksomt til andre</a:t>
            </a:r>
          </a:p>
          <a:p>
            <a:pPr marL="0" indent="0">
              <a:lnSpc>
                <a:spcPct val="100000"/>
              </a:lnSpc>
              <a:buNone/>
            </a:pPr>
            <a:r>
              <a:rPr lang="da-DK" sz="2000" dirty="0"/>
              <a:t>* kun sige én ting</a:t>
            </a:r>
          </a:p>
          <a:p>
            <a:pPr marL="0" indent="0">
              <a:lnSpc>
                <a:spcPct val="100000"/>
              </a:lnSpc>
              <a:buNone/>
            </a:pPr>
            <a:r>
              <a:rPr lang="da-DK" sz="2000" dirty="0"/>
              <a:t>* viden om hinanden</a:t>
            </a:r>
          </a:p>
        </p:txBody>
      </p:sp>
    </p:spTree>
    <p:extLst>
      <p:ext uri="{BB962C8B-B14F-4D97-AF65-F5344CB8AC3E}">
        <p14:creationId xmlns:p14="http://schemas.microsoft.com/office/powerpoint/2010/main" val="111090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Talrækken</a:t>
            </a:r>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mere end 10 er at foretrække</a:t>
            </a:r>
            <a:endParaRPr lang="da-DK" dirty="0"/>
          </a:p>
          <a:p>
            <a:pPr marL="0" indent="0">
              <a:lnSpc>
                <a:spcPct val="100000"/>
              </a:lnSpc>
              <a:buNone/>
            </a:pPr>
            <a:r>
              <a:rPr lang="da-DK" sz="2000" dirty="0"/>
              <a:t>Du skal bruge: sedler med tallene fra 1 – antal børn</a:t>
            </a:r>
          </a:p>
          <a:p>
            <a:pPr marL="0" indent="0">
              <a:lnSpc>
                <a:spcPct val="100000"/>
              </a:lnSpc>
              <a:buNone/>
            </a:pPr>
            <a:endParaRPr lang="da-DK" sz="2000" dirty="0"/>
          </a:p>
          <a:p>
            <a:pPr marL="0" indent="0">
              <a:lnSpc>
                <a:spcPct val="100000"/>
              </a:lnSpc>
              <a:buNone/>
            </a:pPr>
            <a:r>
              <a:rPr lang="da-DK" sz="2000" dirty="0"/>
              <a:t>Instruktion: "Alle får en seddel af mig. I må ikke sige noget, men gerne vise jeres seddel. I skal sidde i rækkefølge fra denne skammel, som er nummer 1 til denne skammel, som er nummer X. Man må hjælpe hinanden ved at pege. Jeg tager tid. Hvis nogen siger noget, er der 5 strafsekunder."</a:t>
            </a:r>
          </a:p>
          <a:p>
            <a:pPr marL="0" indent="0">
              <a:lnSpc>
                <a:spcPct val="100000"/>
              </a:lnSpc>
              <a:buNone/>
            </a:pPr>
            <a:endParaRPr lang="da-DK" sz="2000" dirty="0"/>
          </a:p>
          <a:p>
            <a:pPr marL="0" indent="0">
              <a:lnSpc>
                <a:spcPct val="100000"/>
              </a:lnSpc>
              <a:buNone/>
            </a:pPr>
            <a:r>
              <a:rPr lang="da-DK" sz="2000" dirty="0"/>
              <a:t>OPMÆRKSOMHED PÅ:</a:t>
            </a:r>
          </a:p>
          <a:p>
            <a:pPr marL="0" indent="0">
              <a:lnSpc>
                <a:spcPct val="100000"/>
              </a:lnSpc>
              <a:buNone/>
            </a:pPr>
            <a:r>
              <a:rPr lang="da-DK" sz="2000" dirty="0"/>
              <a:t>* overholdes reglerne om tale/lyde?</a:t>
            </a:r>
            <a:br>
              <a:rPr lang="da-DK" sz="2000" dirty="0"/>
            </a:br>
            <a:r>
              <a:rPr lang="da-DK" sz="2000" dirty="0"/>
              <a:t>* at konkurrere mod sig selv (flere runder)</a:t>
            </a:r>
            <a:br>
              <a:rPr lang="da-DK" sz="2000" dirty="0"/>
            </a:br>
            <a:r>
              <a:rPr lang="da-DK" sz="2000" dirty="0"/>
              <a:t>* at hjælpe hinanden eller tænke på sig selv?</a:t>
            </a:r>
            <a:br>
              <a:rPr lang="da-DK" sz="2000" dirty="0"/>
            </a:br>
            <a:r>
              <a:rPr lang="da-DK" sz="2000" dirty="0"/>
              <a:t>* at se på andre og forholde sig til andre.</a:t>
            </a:r>
          </a:p>
          <a:p>
            <a:pPr marL="0" indent="0">
              <a:lnSpc>
                <a:spcPct val="100000"/>
              </a:lnSpc>
              <a:buNone/>
            </a:pPr>
            <a:endParaRPr lang="da-DK" sz="2000" dirty="0"/>
          </a:p>
        </p:txBody>
      </p:sp>
    </p:spTree>
    <p:extLst>
      <p:ext uri="{BB962C8B-B14F-4D97-AF65-F5344CB8AC3E}">
        <p14:creationId xmlns:p14="http://schemas.microsoft.com/office/powerpoint/2010/main" val="3689003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Find 3 fejl</a:t>
            </a:r>
            <a:endParaRPr lang="da-DK"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Børnene er sammen i makkerpar. Barn A ser grundigt på barn B. Få alle detaljer med. Efter et halvt minut vender barn B ryggen til og barn A forandrer 3 ting (tager en sko af, vender uret omvendt, smøger ærmet op osv.) Barn B vender sig om og finder de 3 fejl.</a:t>
            </a:r>
          </a:p>
          <a:p>
            <a:pPr marL="0" indent="0">
              <a:lnSpc>
                <a:spcPct val="100000"/>
              </a:lnSpc>
              <a:buNone/>
            </a:pPr>
            <a:endParaRPr lang="da-DK" sz="2000" dirty="0"/>
          </a:p>
          <a:p>
            <a:pPr marL="0" indent="0">
              <a:lnSpc>
                <a:spcPct val="100000"/>
              </a:lnSpc>
              <a:buNone/>
            </a:pPr>
            <a:r>
              <a:rPr lang="da-DK" sz="2000" dirty="0"/>
              <a:t>OPMÆRKSOMHED PÅ:</a:t>
            </a:r>
          </a:p>
          <a:p>
            <a:pPr marL="0" indent="0">
              <a:lnSpc>
                <a:spcPct val="100000"/>
              </a:lnSpc>
              <a:buNone/>
            </a:pPr>
            <a:r>
              <a:rPr lang="da-DK" sz="2000" dirty="0"/>
              <a:t>* at SE på hinanden og vise hinanden opmærksomhed</a:t>
            </a:r>
          </a:p>
          <a:p>
            <a:pPr marL="0" indent="0">
              <a:lnSpc>
                <a:spcPct val="100000"/>
              </a:lnSpc>
              <a:buNone/>
            </a:pPr>
            <a:r>
              <a:rPr lang="da-DK" sz="2000" dirty="0"/>
              <a:t>* at udfordre hinanden</a:t>
            </a:r>
          </a:p>
          <a:p>
            <a:pPr marL="0" indent="0">
              <a:lnSpc>
                <a:spcPct val="100000"/>
              </a:lnSpc>
              <a:buNone/>
            </a:pPr>
            <a:r>
              <a:rPr lang="da-DK" sz="2000" dirty="0"/>
              <a:t>* at holde sig i ro, imens andre kigger på en.</a:t>
            </a:r>
          </a:p>
          <a:p>
            <a:pPr marL="0" indent="0">
              <a:lnSpc>
                <a:spcPct val="100000"/>
              </a:lnSpc>
              <a:buNone/>
            </a:pPr>
            <a:endParaRPr lang="da-DK" sz="2000" dirty="0"/>
          </a:p>
          <a:p>
            <a:pPr marL="0" indent="0">
              <a:lnSpc>
                <a:spcPct val="100000"/>
              </a:lnSpc>
              <a:buNone/>
            </a:pPr>
            <a:endParaRPr lang="da-DK" sz="2000" dirty="0"/>
          </a:p>
        </p:txBody>
      </p:sp>
    </p:spTree>
    <p:extLst>
      <p:ext uri="{BB962C8B-B14F-4D97-AF65-F5344CB8AC3E}">
        <p14:creationId xmlns:p14="http://schemas.microsoft.com/office/powerpoint/2010/main" val="407503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Send en følelse rundt.</a:t>
            </a:r>
            <a:endParaRPr lang="da-DK"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Alle sidder i en rundkreds. Den voksne sender et ansigtsudtryk rundt, som skal symbolisere en følelse. Børnene skal sende følelsen videre. Når den er hele vejen rundt, taler vi om, hvilken følelse det var.</a:t>
            </a:r>
          </a:p>
          <a:p>
            <a:pPr marL="0" indent="0">
              <a:lnSpc>
                <a:spcPct val="100000"/>
              </a:lnSpc>
              <a:buNone/>
            </a:pPr>
            <a:r>
              <a:rPr lang="da-DK" sz="2000" dirty="0"/>
              <a:t>OPMÆRKSOMHED PÅ:</a:t>
            </a:r>
          </a:p>
          <a:p>
            <a:pPr marL="0" indent="0">
              <a:lnSpc>
                <a:spcPct val="100000"/>
              </a:lnSpc>
              <a:buNone/>
            </a:pPr>
            <a:r>
              <a:rPr lang="da-DK" sz="2000" dirty="0"/>
              <a:t>* en følelse kan have forskellige udtryk</a:t>
            </a:r>
          </a:p>
          <a:p>
            <a:pPr marL="0" indent="0">
              <a:lnSpc>
                <a:spcPct val="100000"/>
              </a:lnSpc>
              <a:buNone/>
            </a:pPr>
            <a:r>
              <a:rPr lang="da-DK" sz="2000" dirty="0"/>
              <a:t>* en følelse kan opfattes forskelligt af forskellige mennesker</a:t>
            </a:r>
          </a:p>
          <a:p>
            <a:pPr marL="0" indent="0">
              <a:lnSpc>
                <a:spcPct val="100000"/>
              </a:lnSpc>
              <a:buNone/>
            </a:pPr>
            <a:r>
              <a:rPr lang="da-DK" sz="2000" dirty="0"/>
              <a:t>* alle sidder stille og venter på, at det bliver deres tur</a:t>
            </a:r>
          </a:p>
          <a:p>
            <a:pPr marL="0" indent="0">
              <a:lnSpc>
                <a:spcPct val="100000"/>
              </a:lnSpc>
              <a:buNone/>
            </a:pPr>
            <a:r>
              <a:rPr lang="da-DK" sz="2000" dirty="0"/>
              <a:t>* alle bidrager til at få aktiviteten til at fungere optimalt.</a:t>
            </a:r>
          </a:p>
          <a:p>
            <a:pPr marL="0" indent="0">
              <a:lnSpc>
                <a:spcPct val="100000"/>
              </a:lnSpc>
              <a:buNone/>
            </a:pPr>
            <a:endParaRPr lang="da-DK" sz="2000" dirty="0"/>
          </a:p>
        </p:txBody>
      </p:sp>
    </p:spTree>
    <p:extLst>
      <p:ext uri="{BB962C8B-B14F-4D97-AF65-F5344CB8AC3E}">
        <p14:creationId xmlns:p14="http://schemas.microsoft.com/office/powerpoint/2010/main" val="3581635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Send et klap rundt.</a:t>
            </a:r>
            <a:endParaRPr lang="da-DK" dirty="0"/>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Alle står i en rundkreds. Den voksne vender sig mod barnet ved siden af, får øjenkontakt og sender et klap afsted. Barnet modtager klappet med øjenkontakt, vender sig mod næste, får øjenkontakt og sender sit klap videre.</a:t>
            </a:r>
          </a:p>
          <a:p>
            <a:pPr marL="0" indent="0">
              <a:lnSpc>
                <a:spcPct val="100000"/>
              </a:lnSpc>
              <a:buNone/>
            </a:pPr>
            <a:endParaRPr lang="da-DK" sz="2000" dirty="0"/>
          </a:p>
          <a:p>
            <a:pPr marL="0" indent="0">
              <a:lnSpc>
                <a:spcPct val="100000"/>
              </a:lnSpc>
              <a:buNone/>
            </a:pPr>
            <a:r>
              <a:rPr lang="da-DK" sz="2000" dirty="0"/>
              <a:t>OPMÆRKSOMHED PÅ:</a:t>
            </a:r>
          </a:p>
          <a:p>
            <a:pPr marL="0" indent="0">
              <a:lnSpc>
                <a:spcPct val="100000"/>
              </a:lnSpc>
              <a:buNone/>
            </a:pPr>
            <a:r>
              <a:rPr lang="da-DK" sz="2000" dirty="0"/>
              <a:t>* havde alle øjenkontakt?</a:t>
            </a:r>
          </a:p>
          <a:p>
            <a:pPr marL="0" indent="0">
              <a:lnSpc>
                <a:spcPct val="100000"/>
              </a:lnSpc>
              <a:buNone/>
            </a:pPr>
            <a:r>
              <a:rPr lang="da-DK" sz="2000" dirty="0"/>
              <a:t>* hvordan føles det?</a:t>
            </a:r>
          </a:p>
          <a:p>
            <a:pPr marL="0" indent="0">
              <a:lnSpc>
                <a:spcPct val="100000"/>
              </a:lnSpc>
              <a:buNone/>
            </a:pPr>
            <a:r>
              <a:rPr lang="da-DK" sz="2000" dirty="0"/>
              <a:t>* hvad sker der, hvis man mister øjenkontakten?</a:t>
            </a:r>
          </a:p>
          <a:p>
            <a:pPr marL="0" indent="0">
              <a:lnSpc>
                <a:spcPct val="100000"/>
              </a:lnSpc>
              <a:buNone/>
            </a:pPr>
            <a:r>
              <a:rPr lang="da-DK" sz="2000" dirty="0"/>
              <a:t>* hvad sker der, hvis det går i fisk?</a:t>
            </a:r>
          </a:p>
          <a:p>
            <a:pPr marL="0" indent="0">
              <a:lnSpc>
                <a:spcPct val="100000"/>
              </a:lnSpc>
              <a:buNone/>
            </a:pPr>
            <a:endParaRPr lang="da-DK" sz="2000" dirty="0"/>
          </a:p>
        </p:txBody>
      </p:sp>
    </p:spTree>
    <p:extLst>
      <p:ext uri="{BB962C8B-B14F-4D97-AF65-F5344CB8AC3E}">
        <p14:creationId xmlns:p14="http://schemas.microsoft.com/office/powerpoint/2010/main" val="237873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A6F973-8B72-4E79-A858-FD0CA775AF04}"/>
              </a:ext>
            </a:extLst>
          </p:cNvPr>
          <p:cNvSpPr>
            <a:spLocks noGrp="1"/>
          </p:cNvSpPr>
          <p:nvPr>
            <p:ph type="title"/>
          </p:nvPr>
        </p:nvSpPr>
        <p:spPr>
          <a:xfrm>
            <a:off x="841248" y="548640"/>
            <a:ext cx="3419540" cy="5431536"/>
          </a:xfrm>
        </p:spPr>
        <p:txBody>
          <a:bodyPr>
            <a:normAutofit/>
          </a:bodyPr>
          <a:lstStyle/>
          <a:p>
            <a:r>
              <a:rPr lang="da-DK" sz="6000" dirty="0"/>
              <a:t>SPEJLLEG</a:t>
            </a:r>
          </a:p>
        </p:txBody>
      </p:sp>
      <p:sp>
        <p:nvSpPr>
          <p:cNvPr id="1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5C9EE990-3E08-4CF2-B6DF-F8F901A5E5F0}"/>
              </a:ext>
            </a:extLst>
          </p:cNvPr>
          <p:cNvSpPr>
            <a:spLocks noGrp="1"/>
          </p:cNvSpPr>
          <p:nvPr>
            <p:ph idx="1"/>
          </p:nvPr>
        </p:nvSpPr>
        <p:spPr>
          <a:xfrm>
            <a:off x="5298595" y="552091"/>
            <a:ext cx="6052158" cy="5431536"/>
          </a:xfrm>
        </p:spPr>
        <p:txBody>
          <a:bodyPr vert="horz" lIns="91440" tIns="45720" rIns="91440" bIns="45720" rtlCol="0" anchor="ctr">
            <a:normAutofit/>
          </a:bodyPr>
          <a:lstStyle/>
          <a:p>
            <a:pPr marL="0" indent="0">
              <a:lnSpc>
                <a:spcPct val="100000"/>
              </a:lnSpc>
              <a:buNone/>
            </a:pPr>
            <a:r>
              <a:rPr lang="da-DK" sz="2000" dirty="0"/>
              <a:t>Antal: op til alle</a:t>
            </a:r>
            <a:endParaRPr lang="da-DK" dirty="0"/>
          </a:p>
          <a:p>
            <a:pPr marL="0" indent="0">
              <a:lnSpc>
                <a:spcPct val="100000"/>
              </a:lnSpc>
              <a:buNone/>
            </a:pPr>
            <a:endParaRPr lang="da-DK" sz="2000" dirty="0"/>
          </a:p>
          <a:p>
            <a:pPr marL="0" indent="0">
              <a:lnSpc>
                <a:spcPct val="100000"/>
              </a:lnSpc>
              <a:buNone/>
            </a:pPr>
            <a:r>
              <a:rPr lang="da-DK" sz="2000" dirty="0"/>
              <a:t>Alle står med en makker. Man skiftes til at vise NOGET, som den anden skal spejle. Start med ansigtet og et udtryk – derefter en bevægelse. Giv bevægelsen et navn</a:t>
            </a:r>
          </a:p>
          <a:p>
            <a:pPr marL="0" indent="0">
              <a:lnSpc>
                <a:spcPct val="100000"/>
              </a:lnSpc>
              <a:buNone/>
            </a:pPr>
            <a:endParaRPr lang="da-DK" sz="2000" dirty="0"/>
          </a:p>
          <a:p>
            <a:pPr marL="0" indent="0">
              <a:lnSpc>
                <a:spcPct val="100000"/>
              </a:lnSpc>
              <a:buNone/>
            </a:pPr>
            <a:r>
              <a:rPr lang="da-DK" sz="2000" dirty="0"/>
              <a:t>OPMÆRKSOMHED PÅ:</a:t>
            </a:r>
          </a:p>
          <a:p>
            <a:pPr marL="0" indent="0">
              <a:lnSpc>
                <a:spcPct val="100000"/>
              </a:lnSpc>
              <a:buNone/>
            </a:pPr>
            <a:r>
              <a:rPr lang="da-DK" sz="2000" dirty="0"/>
              <a:t>* at spejle hinanden er at være tæt på hinanden</a:t>
            </a:r>
            <a:endParaRPr lang="da-DK" dirty="0"/>
          </a:p>
          <a:p>
            <a:pPr marL="0" indent="0">
              <a:lnSpc>
                <a:spcPct val="100000"/>
              </a:lnSpc>
              <a:buNone/>
            </a:pPr>
            <a:r>
              <a:rPr lang="da-DK" sz="2000" dirty="0"/>
              <a:t>* lære hinanden bedre at kende</a:t>
            </a:r>
          </a:p>
          <a:p>
            <a:pPr marL="0" indent="0">
              <a:lnSpc>
                <a:spcPct val="100000"/>
              </a:lnSpc>
              <a:buNone/>
            </a:pPr>
            <a:r>
              <a:rPr lang="da-DK" sz="2000" dirty="0"/>
              <a:t>* få lov at bestemme i en leg (skiftes)</a:t>
            </a:r>
          </a:p>
          <a:p>
            <a:pPr marL="0" indent="0">
              <a:lnSpc>
                <a:spcPct val="100000"/>
              </a:lnSpc>
              <a:buNone/>
            </a:pPr>
            <a:r>
              <a:rPr lang="da-DK" sz="2000" dirty="0"/>
              <a:t>* have det sjovt sammen</a:t>
            </a:r>
          </a:p>
          <a:p>
            <a:pPr marL="0" indent="0">
              <a:lnSpc>
                <a:spcPct val="100000"/>
              </a:lnSpc>
              <a:buNone/>
            </a:pPr>
            <a:endParaRPr lang="da-DK" sz="2000" dirty="0"/>
          </a:p>
        </p:txBody>
      </p:sp>
    </p:spTree>
    <p:extLst>
      <p:ext uri="{BB962C8B-B14F-4D97-AF65-F5344CB8AC3E}">
        <p14:creationId xmlns:p14="http://schemas.microsoft.com/office/powerpoint/2010/main" val="3033338790"/>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9D7F603D5EEB646A6D825971A275602" ma:contentTypeVersion="12" ma:contentTypeDescription="Opret et nyt dokument." ma:contentTypeScope="" ma:versionID="9580757438013358d6b0d5911b8d571c">
  <xsd:schema xmlns:xsd="http://www.w3.org/2001/XMLSchema" xmlns:xs="http://www.w3.org/2001/XMLSchema" xmlns:p="http://schemas.microsoft.com/office/2006/metadata/properties" xmlns:ns2="04fb2254-7cdd-4ada-9e51-555680f3f508" xmlns:ns3="008ecd24-87ac-4a1e-adee-bfc44e157b01" targetNamespace="http://schemas.microsoft.com/office/2006/metadata/properties" ma:root="true" ma:fieldsID="451186eb1d673e16a1cbf0af3b0be517" ns2:_="" ns3:_="">
    <xsd:import namespace="04fb2254-7cdd-4ada-9e51-555680f3f508"/>
    <xsd:import namespace="008ecd24-87ac-4a1e-adee-bfc44e157b0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fb2254-7cdd-4ada-9e51-555680f3f508"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8ecd24-87ac-4a1e-adee-bfc44e157b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1BF743-FECA-460B-B61B-2703B0BFC3E7}">
  <ds:schemaRefs>
    <ds:schemaRef ds:uri="http://schemas.microsoft.com/sharepoint/v3/contenttype/forms"/>
  </ds:schemaRefs>
</ds:datastoreItem>
</file>

<file path=customXml/itemProps2.xml><?xml version="1.0" encoding="utf-8"?>
<ds:datastoreItem xmlns:ds="http://schemas.openxmlformats.org/officeDocument/2006/customXml" ds:itemID="{67CA8713-D105-400F-8ECC-518C6DCC68C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AD0E535-9924-4182-8CE9-F09D0620B5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fb2254-7cdd-4ada-9e51-555680f3f508"/>
    <ds:schemaRef ds:uri="008ecd24-87ac-4a1e-adee-bfc44e157b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0</Paragraphs>
  <Slides>14</Slides>
  <Notes>0</Notes>
  <HiddenSlides>0</HiddenSlides>
  <MMClips>0</MMClips>
  <ScaleCrop>false</ScaleCrop>
  <HeadingPairs>
    <vt:vector size="4" baseType="variant">
      <vt:variant>
        <vt:lpstr>Tema</vt:lpstr>
      </vt:variant>
      <vt:variant>
        <vt:i4>1</vt:i4>
      </vt:variant>
      <vt:variant>
        <vt:lpstr>Slidetitler</vt:lpstr>
      </vt:variant>
      <vt:variant>
        <vt:i4>14</vt:i4>
      </vt:variant>
    </vt:vector>
  </HeadingPairs>
  <TitlesOfParts>
    <vt:vector size="15" baseType="lpstr">
      <vt:lpstr>SketchyVTI</vt:lpstr>
      <vt:lpstr>Små fællesskabende aktiviteter for 1.c</vt:lpstr>
      <vt:lpstr>Drama-øvelse</vt:lpstr>
      <vt:lpstr>3+2+1</vt:lpstr>
      <vt:lpstr>tænk på en ting</vt:lpstr>
      <vt:lpstr>Talrækken</vt:lpstr>
      <vt:lpstr>Find 3 fejl</vt:lpstr>
      <vt:lpstr>Send en følelse rundt.</vt:lpstr>
      <vt:lpstr>Send et klap rundt.</vt:lpstr>
      <vt:lpstr>SPEJLLEG</vt:lpstr>
      <vt:lpstr>klappeleg</vt:lpstr>
      <vt:lpstr>ude af balance</vt:lpstr>
      <vt:lpstr>bytte navn</vt:lpstr>
      <vt:lpstr>hoppeøvelse</vt:lpstr>
      <vt:lpstr>De to tunger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
  <cp:lastModifiedBy/>
  <cp:revision>191</cp:revision>
  <dcterms:created xsi:type="dcterms:W3CDTF">2021-04-26T04:33:52Z</dcterms:created>
  <dcterms:modified xsi:type="dcterms:W3CDTF">2021-06-27T18:02:03Z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0x01010089D7F603D5EEB646A6D825971A275602</vt:lpwstr>
  </property>
</Properties>
</file>