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65" r:id="rId8"/>
    <p:sldId id="258" r:id="rId9"/>
    <p:sldId id="259" r:id="rId10"/>
    <p:sldId id="261" r:id="rId11"/>
    <p:sldId id="267" r:id="rId12"/>
    <p:sldId id="26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C6711-98BB-9E3D-7818-1494D9C0852A}" v="1032" dt="2020-09-04T19:52:29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6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9C44-9DAE-47EA-BF7B-527501938C3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Hvor er min søster</a:t>
            </a:r>
            <a:endParaRPr lang="en-US" sz="480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B404EF8-70D5-4CF8-AF56-AE84D4583B6E}"/>
              </a:ext>
            </a:extLst>
          </p:cNvPr>
          <p:cNvSpPr txBox="1"/>
          <p:nvPr/>
        </p:nvSpPr>
        <p:spPr>
          <a:xfrm>
            <a:off x="7484882" y="2507530"/>
            <a:ext cx="313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Her var bogens forside</a:t>
            </a:r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lede 2" descr="Et billede, der indeholder ballon, luftfartøj, transport, farverig&#10;&#10;Beskrivelsen er genereret automatisk">
            <a:extLst>
              <a:ext uri="{FF2B5EF4-FFF2-40B4-BE49-F238E27FC236}">
                <a16:creationId xmlns:a16="http://schemas.microsoft.com/office/drawing/2014/main" id="{592F0443-DC9B-4846-8E61-1988175EC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3" b="171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7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79B8918-77D2-401F-8E00-0AC529208A2B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latin typeface="+mj-lt"/>
                <a:ea typeface="+mj-ea"/>
                <a:cs typeface="+mj-cs"/>
              </a:rPr>
              <a:t>Lyt</a:t>
            </a:r>
            <a:r>
              <a:rPr lang="en-US" sz="3700" dirty="0"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latin typeface="+mj-lt"/>
                <a:ea typeface="+mj-ea"/>
                <a:cs typeface="+mj-cs"/>
              </a:rPr>
              <a:t>igen</a:t>
            </a:r>
            <a:r>
              <a:rPr lang="en-US" sz="3700" dirty="0">
                <a:latin typeface="+mj-lt"/>
                <a:ea typeface="+mj-ea"/>
                <a:cs typeface="+mj-cs"/>
              </a:rPr>
              <a:t> - </a:t>
            </a:r>
            <a:r>
              <a:rPr lang="en-US" sz="3700" dirty="0" err="1">
                <a:latin typeface="+mj-lt"/>
                <a:ea typeface="+mj-ea"/>
                <a:cs typeface="+mj-cs"/>
              </a:rPr>
              <a:t>læg</a:t>
            </a:r>
            <a:r>
              <a:rPr lang="en-US" sz="3700" dirty="0"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latin typeface="+mj-lt"/>
                <a:ea typeface="+mj-ea"/>
                <a:cs typeface="+mj-cs"/>
              </a:rPr>
              <a:t>mærke</a:t>
            </a:r>
            <a:r>
              <a:rPr lang="en-US" sz="3700" dirty="0"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latin typeface="+mj-lt"/>
                <a:ea typeface="+mj-ea"/>
                <a:cs typeface="+mj-cs"/>
              </a:rPr>
              <a:t>til</a:t>
            </a:r>
            <a:r>
              <a:rPr lang="en-US" sz="3700" dirty="0">
                <a:latin typeface="+mj-lt"/>
                <a:ea typeface="+mj-ea"/>
                <a:cs typeface="+mj-cs"/>
              </a:rPr>
              <a:t> alt om </a:t>
            </a:r>
            <a:r>
              <a:rPr lang="en-US" sz="3700" dirty="0" err="1">
                <a:latin typeface="+mj-lt"/>
                <a:ea typeface="+mj-ea"/>
                <a:cs typeface="+mj-cs"/>
              </a:rPr>
              <a:t>søsteren</a:t>
            </a:r>
            <a:r>
              <a:rPr lang="en-US" sz="3700" dirty="0">
                <a:latin typeface="+mj-lt"/>
                <a:ea typeface="+mj-ea"/>
                <a:cs typeface="+mj-cs"/>
              </a:rPr>
              <a:t> </a:t>
            </a:r>
            <a:endParaRPr lang="da-DK" dirty="0">
              <a:ea typeface="+mj-ea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- </a:t>
            </a:r>
            <a:r>
              <a:rPr lang="en-US" sz="3700" dirty="0" err="1">
                <a:latin typeface="+mj-lt"/>
                <a:ea typeface="+mj-ea"/>
                <a:cs typeface="+mj-cs"/>
              </a:rPr>
              <a:t>rejs</a:t>
            </a:r>
            <a:r>
              <a:rPr lang="en-US" sz="3700" dirty="0">
                <a:latin typeface="+mj-lt"/>
                <a:ea typeface="+mj-ea"/>
                <a:cs typeface="+mj-cs"/>
              </a:rPr>
              <a:t> dig op </a:t>
            </a:r>
            <a:r>
              <a:rPr lang="en-US" sz="3700" dirty="0" err="1">
                <a:latin typeface="+mj-lt"/>
                <a:ea typeface="+mj-ea"/>
                <a:cs typeface="+mj-cs"/>
              </a:rPr>
              <a:t>når</a:t>
            </a:r>
            <a:r>
              <a:rPr lang="en-US" sz="3700" dirty="0">
                <a:latin typeface="+mj-lt"/>
                <a:ea typeface="+mj-ea"/>
                <a:cs typeface="+mj-cs"/>
              </a:rPr>
              <a:t> du </a:t>
            </a:r>
            <a:r>
              <a:rPr lang="en-US" sz="3700" dirty="0" err="1">
                <a:latin typeface="+mj-lt"/>
                <a:ea typeface="+mj-ea"/>
                <a:cs typeface="+mj-cs"/>
              </a:rPr>
              <a:t>bemærker</a:t>
            </a:r>
            <a:r>
              <a:rPr lang="en-US" sz="3700" dirty="0"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latin typeface="+mj-lt"/>
                <a:ea typeface="+mj-ea"/>
                <a:cs typeface="+mj-cs"/>
              </a:rPr>
              <a:t>noget</a:t>
            </a:r>
            <a:r>
              <a:rPr lang="en-US" sz="3700" dirty="0">
                <a:latin typeface="+mj-lt"/>
                <a:ea typeface="+mj-ea"/>
                <a:cs typeface="+mj-cs"/>
              </a:rPr>
              <a:t>.</a:t>
            </a:r>
            <a:endParaRPr lang="en-US" sz="3700" dirty="0">
              <a:latin typeface="+mj-lt"/>
              <a:ea typeface="+mj-ea"/>
              <a:cs typeface="Calibri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E7BCB15-D9F3-446E-8777-9A8A8AC57FAB}"/>
              </a:ext>
            </a:extLst>
          </p:cNvPr>
          <p:cNvSpPr txBox="1"/>
          <p:nvPr/>
        </p:nvSpPr>
        <p:spPr>
          <a:xfrm>
            <a:off x="1093509" y="1941922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Her var en illustration af de to søskende</a:t>
            </a:r>
          </a:p>
        </p:txBody>
      </p:sp>
    </p:spTree>
    <p:extLst>
      <p:ext uri="{BB962C8B-B14F-4D97-AF65-F5344CB8AC3E}">
        <p14:creationId xmlns:p14="http://schemas.microsoft.com/office/powerpoint/2010/main" val="30419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6A4DDC-3049-4FEA-B9FF-CBCF8B27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509" y="548417"/>
            <a:ext cx="7491158" cy="5761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BCB2CF-F2CE-43B5-93CB-38647957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548418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68A941-4039-4496-9008-274182D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2529926"/>
            <a:ext cx="3704425" cy="182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B897E-FBB2-4D71-AA1C-3C4DA4A2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214" y="4441273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AB03084-8064-4479-9202-65CB758A62CD}"/>
              </a:ext>
            </a:extLst>
          </p:cNvPr>
          <p:cNvSpPr txBox="1"/>
          <p:nvPr/>
        </p:nvSpPr>
        <p:spPr>
          <a:xfrm>
            <a:off x="1030514" y="1030514"/>
            <a:ext cx="27432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b="1" dirty="0">
                <a:ea typeface="+mn-lt"/>
                <a:cs typeface="+mn-lt"/>
              </a:rPr>
              <a:t>Ord – kender du dem?</a:t>
            </a:r>
            <a:r>
              <a:rPr lang="da-DK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da-DK" dirty="0">
                <a:ea typeface="+mn-lt"/>
                <a:cs typeface="+mn-lt"/>
              </a:rPr>
              <a:t>- kvidre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da-DK" dirty="0">
                <a:ea typeface="+mn-lt"/>
                <a:cs typeface="+mn-lt"/>
              </a:rPr>
              <a:t>- spankulere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da-DK" dirty="0">
                <a:ea typeface="+mn-lt"/>
                <a:cs typeface="+mn-lt"/>
              </a:rPr>
              <a:t>- grotte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da-DK" dirty="0">
                <a:ea typeface="+mn-lt"/>
                <a:cs typeface="+mn-lt"/>
              </a:rPr>
              <a:t>- bestige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da-DK" dirty="0">
                <a:ea typeface="+mn-lt"/>
                <a:cs typeface="+mn-lt"/>
              </a:rPr>
              <a:t>- skræmme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da-DK" dirty="0">
                <a:ea typeface="+mn-lt"/>
                <a:cs typeface="+mn-lt"/>
              </a:rPr>
              <a:t>- tummelumsk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da-DK" dirty="0">
                <a:ea typeface="+mn-lt"/>
                <a:cs typeface="+mn-lt"/>
              </a:rPr>
              <a:t>- sær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426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1">
            <a:extLst>
              <a:ext uri="{FF2B5EF4-FFF2-40B4-BE49-F238E27FC236}">
                <a16:creationId xmlns:a16="http://schemas.microsoft.com/office/drawing/2014/main" id="{7BFF9199-9E85-4E93-9DB0-8F14B3F89252}"/>
              </a:ext>
            </a:extLst>
          </p:cNvPr>
          <p:cNvSpPr txBox="1"/>
          <p:nvPr/>
        </p:nvSpPr>
        <p:spPr>
          <a:xfrm>
            <a:off x="362858" y="5116286"/>
            <a:ext cx="9383485" cy="258532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ea typeface="+mn-lt"/>
                <a:cs typeface="+mn-lt"/>
              </a:rPr>
              <a:t>Gå på opdagelse i billederne – to og to:</a:t>
            </a:r>
          </a:p>
          <a:p>
            <a:r>
              <a:rPr lang="da-DK" sz="2400" dirty="0">
                <a:ea typeface="+mn-lt"/>
                <a:cs typeface="+mn-lt"/>
              </a:rPr>
              <a:t>Hvad er realistisk – urealistisk?</a:t>
            </a:r>
            <a:endParaRPr lang="da-DK" sz="2400" dirty="0">
              <a:cs typeface="Calibri"/>
            </a:endParaRPr>
          </a:p>
          <a:p>
            <a:r>
              <a:rPr lang="da-DK" sz="2400" dirty="0">
                <a:ea typeface="+mn-lt"/>
                <a:cs typeface="+mn-lt"/>
              </a:rPr>
              <a:t>Hvad er kendt – ukendt?</a:t>
            </a:r>
          </a:p>
          <a:p>
            <a:r>
              <a:rPr lang="da-DK" sz="2400" dirty="0">
                <a:ea typeface="+mn-lt"/>
                <a:cs typeface="+mn-lt"/>
              </a:rPr>
              <a:t>Hvad undrer, er sjovt eller er væmmeligt?</a:t>
            </a:r>
          </a:p>
          <a:p>
            <a:endParaRPr lang="da-DK" sz="2400" dirty="0">
              <a:ea typeface="+mn-lt"/>
              <a:cs typeface="+mn-lt"/>
            </a:endParaRPr>
          </a:p>
          <a:p>
            <a:endParaRPr lang="da-DK" sz="2400">
              <a:cs typeface="Calibri"/>
            </a:endParaRPr>
          </a:p>
          <a:p>
            <a:pPr algn="l"/>
            <a:endParaRPr lang="da-DK" dirty="0">
              <a:cs typeface="Calibri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727A23A-9DEC-40C3-BAF6-7329E173DFDF}"/>
              </a:ext>
            </a:extLst>
          </p:cNvPr>
          <p:cNvSpPr txBox="1"/>
          <p:nvPr/>
        </p:nvSpPr>
        <p:spPr>
          <a:xfrm>
            <a:off x="4449452" y="1121790"/>
            <a:ext cx="429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Her var et eksempel på en af illustrationerne</a:t>
            </a:r>
          </a:p>
        </p:txBody>
      </p:sp>
    </p:spTree>
    <p:extLst>
      <p:ext uri="{BB962C8B-B14F-4D97-AF65-F5344CB8AC3E}">
        <p14:creationId xmlns:p14="http://schemas.microsoft.com/office/powerpoint/2010/main" val="280454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570B8A3-5D23-4A77-91AB-6EA473C8A568}"/>
              </a:ext>
            </a:extLst>
          </p:cNvPr>
          <p:cNvSpPr txBox="1"/>
          <p:nvPr/>
        </p:nvSpPr>
        <p:spPr>
          <a:xfrm>
            <a:off x="9180903" y="1869289"/>
            <a:ext cx="2716366" cy="29621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 din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yndlingsside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skriv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10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minutter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7" descr="Et billede, der indeholder skærmbillede&#10;&#10;Beskrivelsen er genereret automatisk">
            <a:extLst>
              <a:ext uri="{FF2B5EF4-FFF2-40B4-BE49-F238E27FC236}">
                <a16:creationId xmlns:a16="http://schemas.microsoft.com/office/drawing/2014/main" id="{5C72AC04-7D43-4341-9E63-3D1EC9D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530"/>
          <a:stretch/>
        </p:blipFill>
        <p:spPr>
          <a:xfrm>
            <a:off x="606680" y="981786"/>
            <a:ext cx="3685032" cy="521190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AE4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felt 3">
            <a:extLst>
              <a:ext uri="{FF2B5EF4-FFF2-40B4-BE49-F238E27FC236}">
                <a16:creationId xmlns:a16="http://schemas.microsoft.com/office/drawing/2014/main" id="{66253F6A-D97D-479F-A68C-9FAA2EEADF47}"/>
              </a:ext>
            </a:extLst>
          </p:cNvPr>
          <p:cNvSpPr txBox="1"/>
          <p:nvPr/>
        </p:nvSpPr>
        <p:spPr>
          <a:xfrm>
            <a:off x="341086" y="1712686"/>
            <a:ext cx="3120571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da-DK" sz="3200" dirty="0">
                <a:cs typeface="Segoe UI"/>
              </a:rPr>
              <a:t>Hvad siger de forskellige?​</a:t>
            </a:r>
          </a:p>
          <a:p>
            <a:pPr>
              <a:spcAft>
                <a:spcPts val="600"/>
              </a:spcAft>
            </a:pPr>
            <a:r>
              <a:rPr lang="da-DK" sz="3200" dirty="0">
                <a:cs typeface="Segoe UI"/>
              </a:rPr>
              <a:t>​</a:t>
            </a:r>
          </a:p>
          <a:p>
            <a:pPr>
              <a:spcAft>
                <a:spcPts val="600"/>
              </a:spcAft>
            </a:pPr>
            <a:r>
              <a:rPr lang="da-DK" sz="3200" dirty="0">
                <a:cs typeface="Segoe UI"/>
              </a:rPr>
              <a:t>Du bestemmer – skriv i taleboblerne.</a:t>
            </a:r>
          </a:p>
        </p:txBody>
      </p:sp>
    </p:spTree>
    <p:extLst>
      <p:ext uri="{BB962C8B-B14F-4D97-AF65-F5344CB8AC3E}">
        <p14:creationId xmlns:p14="http://schemas.microsoft.com/office/powerpoint/2010/main" val="35099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1">
            <a:extLst>
              <a:ext uri="{FF2B5EF4-FFF2-40B4-BE49-F238E27FC236}">
                <a16:creationId xmlns:a16="http://schemas.microsoft.com/office/drawing/2014/main" id="{A579CDCE-FEE3-4BFB-9C5C-14D5ED954E2D}"/>
              </a:ext>
            </a:extLst>
          </p:cNvPr>
          <p:cNvSpPr txBox="1"/>
          <p:nvPr/>
        </p:nvSpPr>
        <p:spPr>
          <a:xfrm>
            <a:off x="8164286" y="442685"/>
            <a:ext cx="2743200" cy="61863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600" dirty="0"/>
              <a:t>Klap stavelser</a:t>
            </a:r>
          </a:p>
          <a:p>
            <a:endParaRPr lang="da-DK" sz="3600" dirty="0">
              <a:cs typeface="Calibri"/>
            </a:endParaRPr>
          </a:p>
          <a:p>
            <a:r>
              <a:rPr lang="da-DK" sz="3600" dirty="0">
                <a:cs typeface="Calibri"/>
              </a:rPr>
              <a:t>- klaver</a:t>
            </a:r>
          </a:p>
          <a:p>
            <a:r>
              <a:rPr lang="da-DK" sz="3600" dirty="0">
                <a:cs typeface="Calibri"/>
              </a:rPr>
              <a:t>- morfar</a:t>
            </a:r>
          </a:p>
          <a:p>
            <a:r>
              <a:rPr lang="da-DK" sz="3600" dirty="0">
                <a:cs typeface="Calibri"/>
              </a:rPr>
              <a:t>- kaffekop</a:t>
            </a:r>
          </a:p>
          <a:p>
            <a:r>
              <a:rPr lang="da-DK" sz="3600" dirty="0">
                <a:cs typeface="Calibri"/>
              </a:rPr>
              <a:t>- fuglebur</a:t>
            </a:r>
          </a:p>
          <a:p>
            <a:r>
              <a:rPr lang="da-DK" sz="3600" dirty="0">
                <a:cs typeface="Calibri"/>
              </a:rPr>
              <a:t>- lampe</a:t>
            </a:r>
          </a:p>
          <a:p>
            <a:r>
              <a:rPr lang="da-DK" sz="3600" dirty="0">
                <a:cs typeface="Calibri"/>
              </a:rPr>
              <a:t>- fjer</a:t>
            </a:r>
          </a:p>
          <a:p>
            <a:r>
              <a:rPr lang="da-DK" sz="3600" dirty="0">
                <a:cs typeface="Calibri"/>
              </a:rPr>
              <a:t>- gyngestol</a:t>
            </a:r>
          </a:p>
          <a:p>
            <a:endParaRPr lang="da-DK" sz="3600" dirty="0">
              <a:cs typeface="Calibri"/>
            </a:endParaRPr>
          </a:p>
          <a:p>
            <a:r>
              <a:rPr lang="da-DK" sz="3600" dirty="0">
                <a:cs typeface="Calibri"/>
              </a:rPr>
              <a:t>… find flere</a:t>
            </a:r>
          </a:p>
        </p:txBody>
      </p:sp>
    </p:spTree>
    <p:extLst>
      <p:ext uri="{BB962C8B-B14F-4D97-AF65-F5344CB8AC3E}">
        <p14:creationId xmlns:p14="http://schemas.microsoft.com/office/powerpoint/2010/main" val="38843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880A95A-30E7-4801-8231-2E0EBD187CE1}"/>
              </a:ext>
            </a:extLst>
          </p:cNvPr>
          <p:cNvSpPr txBox="1"/>
          <p:nvPr/>
        </p:nvSpPr>
        <p:spPr>
          <a:xfrm>
            <a:off x="7518401" y="5783943"/>
            <a:ext cx="44849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400" dirty="0"/>
              <a:t>Vi fortsætter historien sammen ...</a:t>
            </a:r>
          </a:p>
        </p:txBody>
      </p:sp>
    </p:spTree>
    <p:extLst>
      <p:ext uri="{BB962C8B-B14F-4D97-AF65-F5344CB8AC3E}">
        <p14:creationId xmlns:p14="http://schemas.microsoft.com/office/powerpoint/2010/main" val="362997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6" descr="Et billede, der indeholder hjelm, bord, mand&#10;&#10;Beskrivelsen er genereret automatisk">
            <a:extLst>
              <a:ext uri="{FF2B5EF4-FFF2-40B4-BE49-F238E27FC236}">
                <a16:creationId xmlns:a16="http://schemas.microsoft.com/office/drawing/2014/main" id="{9FFBB832-97EF-4348-83AC-C5C3C4B4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313" y="635536"/>
            <a:ext cx="2017951" cy="3118153"/>
          </a:xfrm>
          <a:prstGeom prst="rect">
            <a:avLst/>
          </a:prstGeom>
        </p:spPr>
      </p:pic>
      <p:pic>
        <p:nvPicPr>
          <p:cNvPr id="5" name="Billede 5" descr="Et billede, der indeholder udendørs, bygning, tog, spor&#10;&#10;Beskrivelsen er genereret automatisk">
            <a:extLst>
              <a:ext uri="{FF2B5EF4-FFF2-40B4-BE49-F238E27FC236}">
                <a16:creationId xmlns:a16="http://schemas.microsoft.com/office/drawing/2014/main" id="{74158D26-C69C-448D-A910-1FDDA3F1A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22" y="1355951"/>
            <a:ext cx="5001382" cy="4429125"/>
          </a:xfrm>
          <a:prstGeom prst="rect">
            <a:avLst/>
          </a:prstGeom>
        </p:spPr>
      </p:pic>
      <p:sp>
        <p:nvSpPr>
          <p:cNvPr id="12" name="Tekstfelt 1">
            <a:extLst>
              <a:ext uri="{FF2B5EF4-FFF2-40B4-BE49-F238E27FC236}">
                <a16:creationId xmlns:a16="http://schemas.microsoft.com/office/drawing/2014/main" id="{9624981B-BD4C-45AB-A824-AF89E5F94D75}"/>
              </a:ext>
            </a:extLst>
          </p:cNvPr>
          <p:cNvSpPr txBox="1"/>
          <p:nvPr/>
        </p:nvSpPr>
        <p:spPr>
          <a:xfrm>
            <a:off x="333830" y="4288971"/>
            <a:ext cx="6386284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200" dirty="0">
                <a:cs typeface="Calibri"/>
              </a:rPr>
              <a:t>Hvad vil I lede efter i Ry?</a:t>
            </a:r>
          </a:p>
          <a:p>
            <a:r>
              <a:rPr lang="da-DK" sz="3200" dirty="0">
                <a:cs typeface="Calibri"/>
              </a:rPr>
              <a:t>Lav en luftballon, der svæver over Ry.</a:t>
            </a:r>
          </a:p>
          <a:p>
            <a:r>
              <a:rPr lang="da-DK" sz="3200" dirty="0">
                <a:cs typeface="Calibri"/>
              </a:rPr>
              <a:t>Skriv til dit billede.</a:t>
            </a:r>
          </a:p>
        </p:txBody>
      </p:sp>
    </p:spTree>
    <p:extLst>
      <p:ext uri="{BB962C8B-B14F-4D97-AF65-F5344CB8AC3E}">
        <p14:creationId xmlns:p14="http://schemas.microsoft.com/office/powerpoint/2010/main" val="157073994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E5933-471B-4018-AD88-994C3E6DC7DF}">
  <ds:schemaRefs>
    <ds:schemaRef ds:uri="http://schemas.microsoft.com/office/2006/metadata/properties"/>
    <ds:schemaRef ds:uri="http://purl.org/dc/dcmitype/"/>
    <ds:schemaRef ds:uri="04fb2254-7cdd-4ada-9e51-555680f3f508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08ecd24-87ac-4a1e-adee-bfc44e157b0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F0E5729-1422-4CD1-A2F2-568532CE8C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14210E-AF92-45CB-9420-802F052DD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174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Segoe UI</vt:lpstr>
      <vt:lpstr>Kontortema</vt:lpstr>
      <vt:lpstr>Hvor er min søster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 er min søster</dc:title>
  <dc:creator>Ann Berit Lauritsen MLS-Mølleskolen</dc:creator>
  <cp:lastModifiedBy>Ann Berit Lauritsen Molleskolen</cp:lastModifiedBy>
  <cp:revision>270</cp:revision>
  <dcterms:created xsi:type="dcterms:W3CDTF">2020-09-04T18:53:18Z</dcterms:created>
  <dcterms:modified xsi:type="dcterms:W3CDTF">2023-07-01T11:43:47Z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